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25"/>
  </p:notesMasterIdLst>
  <p:sldIdLst>
    <p:sldId id="256" r:id="rId7"/>
    <p:sldId id="276"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289" r:id="rId24"/>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97667-7688-46DE-A8DF-19AF11069D74}" v="42" dt="2021-02-07T13:57:38.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83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07/02/2021</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07/02/2021</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07/02/2021</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07/02/2021</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07/02/2021</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07/02/2021</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07/02/2021</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07/02/2021</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07/02/2021</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07/02/2021</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07/02/2021</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07/02/2021</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07/02/2021</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07/02/2021</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07/02/2021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07/02/2021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07/02/2021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07/02/2021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07/02/2021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07/02/2021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07/02/2021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07/02/2021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07/02/2021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07/02/2021</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07/02/2021</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07/02/2021</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07/02/2021</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07/02/2021</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07/02/2021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07/02/2021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dirty="0">
                <a:latin typeface="Sanchez Regular"/>
              </a:rPr>
              <a:t>Visual Analytics: Validation</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dirty="0"/>
              <a:t>Ian Nabney</a:t>
            </a:r>
          </a:p>
          <a:p>
            <a:pPr defTabSz="685783" fontAlgn="auto">
              <a:spcAft>
                <a:spcPts val="0"/>
              </a:spcAft>
              <a:defRPr/>
            </a:pPr>
            <a:r>
              <a:rPr lang="en-US" altLang="en-US" dirty="0"/>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AEF8-02BB-4226-84B3-CBBBA1DF3188}"/>
              </a:ext>
            </a:extLst>
          </p:cNvPr>
          <p:cNvSpPr>
            <a:spLocks noGrp="1"/>
          </p:cNvSpPr>
          <p:nvPr>
            <p:ph type="title"/>
          </p:nvPr>
        </p:nvSpPr>
        <p:spPr/>
        <p:txBody>
          <a:bodyPr/>
          <a:lstStyle/>
          <a:p>
            <a:r>
              <a:rPr lang="en-GB" dirty="0"/>
              <a:t>Threats to validity</a:t>
            </a:r>
          </a:p>
        </p:txBody>
      </p:sp>
      <p:sp>
        <p:nvSpPr>
          <p:cNvPr id="3" name="Date Placeholder 2">
            <a:extLst>
              <a:ext uri="{FF2B5EF4-FFF2-40B4-BE49-F238E27FC236}">
                <a16:creationId xmlns:a16="http://schemas.microsoft.com/office/drawing/2014/main" id="{010F9450-E78E-4C89-AAE0-51B8B8E5BD2A}"/>
              </a:ext>
            </a:extLst>
          </p:cNvPr>
          <p:cNvSpPr>
            <a:spLocks noGrp="1"/>
          </p:cNvSpPr>
          <p:nvPr>
            <p:ph type="dt" sz="half" idx="10"/>
          </p:nvPr>
        </p:nvSpPr>
        <p:spPr/>
        <p:txBody>
          <a:bodyPr/>
          <a:lstStyle/>
          <a:p>
            <a:pPr>
              <a:defRPr/>
            </a:pPr>
            <a:fld id="{14E21AA4-C066-4145-A661-E1A59C605205}"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756DC44A-1855-481A-96A1-FE0761B62291}"/>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76DB020-CA75-4E0E-8E87-9CAFFA06A8D4}"/>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pic>
        <p:nvPicPr>
          <p:cNvPr id="6" name="Picture 5">
            <a:extLst>
              <a:ext uri="{FF2B5EF4-FFF2-40B4-BE49-F238E27FC236}">
                <a16:creationId xmlns:a16="http://schemas.microsoft.com/office/drawing/2014/main" id="{16D311AA-CE7B-4474-A550-93DCF314B494}"/>
              </a:ext>
            </a:extLst>
          </p:cNvPr>
          <p:cNvPicPr>
            <a:picLocks noChangeAspect="1"/>
          </p:cNvPicPr>
          <p:nvPr/>
        </p:nvPicPr>
        <p:blipFill>
          <a:blip r:embed="rId2"/>
          <a:stretch>
            <a:fillRect/>
          </a:stretch>
        </p:blipFill>
        <p:spPr>
          <a:xfrm>
            <a:off x="1403648" y="1711463"/>
            <a:ext cx="5949493" cy="3672407"/>
          </a:xfrm>
          <a:prstGeom prst="rect">
            <a:avLst/>
          </a:prstGeom>
        </p:spPr>
      </p:pic>
    </p:spTree>
    <p:extLst>
      <p:ext uri="{BB962C8B-B14F-4D97-AF65-F5344CB8AC3E}">
        <p14:creationId xmlns:p14="http://schemas.microsoft.com/office/powerpoint/2010/main" val="26210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81A5-D9AE-46DD-9B71-FF4B8CF2083B}"/>
              </a:ext>
            </a:extLst>
          </p:cNvPr>
          <p:cNvSpPr>
            <a:spLocks noGrp="1"/>
          </p:cNvSpPr>
          <p:nvPr>
            <p:ph type="title"/>
          </p:nvPr>
        </p:nvSpPr>
        <p:spPr/>
        <p:txBody>
          <a:bodyPr/>
          <a:lstStyle/>
          <a:p>
            <a:r>
              <a:rPr lang="en-GB" dirty="0"/>
              <a:t>Validating against threats</a:t>
            </a:r>
          </a:p>
        </p:txBody>
      </p:sp>
      <p:sp>
        <p:nvSpPr>
          <p:cNvPr id="3" name="Date Placeholder 2">
            <a:extLst>
              <a:ext uri="{FF2B5EF4-FFF2-40B4-BE49-F238E27FC236}">
                <a16:creationId xmlns:a16="http://schemas.microsoft.com/office/drawing/2014/main" id="{A2E9C10B-29F8-4DD0-9F6D-662704BB4558}"/>
              </a:ext>
            </a:extLst>
          </p:cNvPr>
          <p:cNvSpPr>
            <a:spLocks noGrp="1"/>
          </p:cNvSpPr>
          <p:nvPr>
            <p:ph type="dt" sz="half" idx="10"/>
          </p:nvPr>
        </p:nvSpPr>
        <p:spPr/>
        <p:txBody>
          <a:bodyPr/>
          <a:lstStyle/>
          <a:p>
            <a:pPr>
              <a:defRPr/>
            </a:pPr>
            <a:fld id="{543CD490-7B96-416C-8F00-C1C3DBDAB6C2}"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214A1ED0-28C3-4E98-B2CB-23B6B0E6C96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1DD94D2-0AE8-486D-BBA1-A61E7E3614FE}"/>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pic>
        <p:nvPicPr>
          <p:cNvPr id="6" name="Picture 5">
            <a:extLst>
              <a:ext uri="{FF2B5EF4-FFF2-40B4-BE49-F238E27FC236}">
                <a16:creationId xmlns:a16="http://schemas.microsoft.com/office/drawing/2014/main" id="{2B00F36F-E1EA-4CE8-9366-DDC61FB4ED2E}"/>
              </a:ext>
            </a:extLst>
          </p:cNvPr>
          <p:cNvPicPr>
            <a:picLocks noChangeAspect="1"/>
          </p:cNvPicPr>
          <p:nvPr/>
        </p:nvPicPr>
        <p:blipFill>
          <a:blip r:embed="rId2"/>
          <a:stretch>
            <a:fillRect/>
          </a:stretch>
        </p:blipFill>
        <p:spPr>
          <a:xfrm>
            <a:off x="323528" y="1196752"/>
            <a:ext cx="5848350" cy="4876800"/>
          </a:xfrm>
          <a:prstGeom prst="rect">
            <a:avLst/>
          </a:prstGeom>
        </p:spPr>
      </p:pic>
      <p:sp>
        <p:nvSpPr>
          <p:cNvPr id="8" name="TextBox 7">
            <a:extLst>
              <a:ext uri="{FF2B5EF4-FFF2-40B4-BE49-F238E27FC236}">
                <a16:creationId xmlns:a16="http://schemas.microsoft.com/office/drawing/2014/main" id="{AFB5CD4A-264E-452E-9FB0-AC6FC219F8F4}"/>
              </a:ext>
            </a:extLst>
          </p:cNvPr>
          <p:cNvSpPr txBox="1"/>
          <p:nvPr/>
        </p:nvSpPr>
        <p:spPr>
          <a:xfrm>
            <a:off x="6347612" y="1484784"/>
            <a:ext cx="2339188" cy="2308324"/>
          </a:xfrm>
          <a:prstGeom prst="rect">
            <a:avLst/>
          </a:prstGeom>
          <a:noFill/>
        </p:spPr>
        <p:txBody>
          <a:bodyPr wrap="square" rtlCol="0">
            <a:spAutoFit/>
          </a:bodyPr>
          <a:lstStyle/>
          <a:p>
            <a:pPr algn="l"/>
            <a:r>
              <a:rPr lang="en-GB" i="0" dirty="0"/>
              <a:t>Distinguishes between pre- and post-implementation approaches</a:t>
            </a:r>
          </a:p>
          <a:p>
            <a:pPr algn="l"/>
            <a:endParaRPr lang="en-GB" i="0" dirty="0"/>
          </a:p>
          <a:p>
            <a:pPr algn="l"/>
            <a:r>
              <a:rPr lang="en-GB" i="0" dirty="0" err="1"/>
              <a:t>Munzner</a:t>
            </a:r>
            <a:r>
              <a:rPr lang="en-GB" i="0" dirty="0"/>
              <a:t> uses the terms ‘immediate’ and ‘downstream’</a:t>
            </a:r>
          </a:p>
        </p:txBody>
      </p:sp>
    </p:spTree>
    <p:extLst>
      <p:ext uri="{BB962C8B-B14F-4D97-AF65-F5344CB8AC3E}">
        <p14:creationId xmlns:p14="http://schemas.microsoft.com/office/powerpoint/2010/main" val="108883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97C2-0736-41C6-92A4-201BFB922EAA}"/>
              </a:ext>
            </a:extLst>
          </p:cNvPr>
          <p:cNvSpPr>
            <a:spLocks noGrp="1"/>
          </p:cNvSpPr>
          <p:nvPr>
            <p:ph type="title"/>
          </p:nvPr>
        </p:nvSpPr>
        <p:spPr/>
        <p:txBody>
          <a:bodyPr/>
          <a:lstStyle/>
          <a:p>
            <a:r>
              <a:rPr lang="en-GB" dirty="0"/>
              <a:t>Domain validation</a:t>
            </a:r>
          </a:p>
        </p:txBody>
      </p:sp>
      <p:sp>
        <p:nvSpPr>
          <p:cNvPr id="3" name="Date Placeholder 2">
            <a:extLst>
              <a:ext uri="{FF2B5EF4-FFF2-40B4-BE49-F238E27FC236}">
                <a16:creationId xmlns:a16="http://schemas.microsoft.com/office/drawing/2014/main" id="{F74A5C76-D645-4C45-89C6-0D63359D09CF}"/>
              </a:ext>
            </a:extLst>
          </p:cNvPr>
          <p:cNvSpPr>
            <a:spLocks noGrp="1"/>
          </p:cNvSpPr>
          <p:nvPr>
            <p:ph type="dt" sz="half" idx="10"/>
          </p:nvPr>
        </p:nvSpPr>
        <p:spPr/>
        <p:txBody>
          <a:bodyPr/>
          <a:lstStyle/>
          <a:p>
            <a:pPr>
              <a:defRPr/>
            </a:pPr>
            <a:fld id="{6A1E3408-8D65-43E2-A4BD-C33C9E476064}"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1AB85D61-D827-4193-90B2-2BE7C751B2F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FE2D4A9-59F8-4C59-9D95-98DF4D4D9D7F}"/>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sp>
        <p:nvSpPr>
          <p:cNvPr id="6" name="TextBox 5">
            <a:extLst>
              <a:ext uri="{FF2B5EF4-FFF2-40B4-BE49-F238E27FC236}">
                <a16:creationId xmlns:a16="http://schemas.microsoft.com/office/drawing/2014/main" id="{E55CA638-314E-4E1C-B4DD-0AF38F0D0491}"/>
              </a:ext>
            </a:extLst>
          </p:cNvPr>
          <p:cNvSpPr txBox="1"/>
          <p:nvPr/>
        </p:nvSpPr>
        <p:spPr>
          <a:xfrm>
            <a:off x="323528" y="1484784"/>
            <a:ext cx="8208912" cy="3416320"/>
          </a:xfrm>
          <a:prstGeom prst="rect">
            <a:avLst/>
          </a:prstGeom>
          <a:noFill/>
        </p:spPr>
        <p:txBody>
          <a:bodyPr wrap="square" rtlCol="0">
            <a:spAutoFit/>
          </a:bodyPr>
          <a:lstStyle/>
          <a:p>
            <a:pPr marL="285750" indent="-285750" algn="l">
              <a:buFont typeface="Arial" panose="020B0604020202020204" pitchFamily="34" charset="0"/>
              <a:buChar char="•"/>
            </a:pPr>
            <a:r>
              <a:rPr lang="en-GB" sz="1800" b="0" i="0" u="none" strike="noStrike" baseline="0" dirty="0">
                <a:solidFill>
                  <a:srgbClr val="000000"/>
                </a:solidFill>
                <a:latin typeface="URWBookmanL-Ligh"/>
              </a:rPr>
              <a:t>Primary threat is that the problem is mischaracterized: the target users do not have these problems. </a:t>
            </a:r>
          </a:p>
          <a:p>
            <a:pPr marL="285750" indent="-285750" algn="l">
              <a:buFont typeface="Arial" panose="020B0604020202020204" pitchFamily="34" charset="0"/>
              <a:buChar char="•"/>
            </a:pPr>
            <a:r>
              <a:rPr lang="en-GB" sz="1800" b="0" i="0" u="none" strike="noStrike" baseline="0" dirty="0">
                <a:solidFill>
                  <a:srgbClr val="000000"/>
                </a:solidFill>
                <a:latin typeface="URWBookmanL-Ligh"/>
              </a:rPr>
              <a:t>An immediate form of validation is to interview and observe the target audience to verify the characterization. A common approach for this case is a </a:t>
            </a:r>
            <a:r>
              <a:rPr lang="en-GB" sz="1800" b="1" i="0" u="none" strike="noStrike" baseline="0" dirty="0">
                <a:solidFill>
                  <a:srgbClr val="7629FF"/>
                </a:solidFill>
                <a:latin typeface="NimbusSanL-Bold"/>
              </a:rPr>
              <a:t>field study</a:t>
            </a:r>
            <a:r>
              <a:rPr lang="en-GB" sz="1800" b="0" i="0" u="none" strike="noStrike" baseline="0" dirty="0">
                <a:solidFill>
                  <a:srgbClr val="000000"/>
                </a:solidFill>
                <a:latin typeface="URWBookmanL-Ligh"/>
              </a:rPr>
              <a:t>, where the investigator observes how people act in real-world settings. </a:t>
            </a:r>
          </a:p>
          <a:p>
            <a:pPr marL="285750" indent="-285750" algn="l">
              <a:buFont typeface="Arial" panose="020B0604020202020204" pitchFamily="34" charset="0"/>
              <a:buChar char="•"/>
            </a:pPr>
            <a:r>
              <a:rPr lang="en-GB" sz="1800" b="0" i="0" u="none" strike="noStrike" baseline="0" dirty="0">
                <a:solidFill>
                  <a:srgbClr val="000000"/>
                </a:solidFill>
                <a:latin typeface="URWBookmanL-Ligh"/>
              </a:rPr>
              <a:t>The researcher observes users working in their real-world context and interrupts to ask questions when clarification is needed, is better suited than silent observation because of the complex cognitive tasks that are targeted.</a:t>
            </a:r>
          </a:p>
          <a:p>
            <a:pPr marL="285750" indent="-285750" algn="l">
              <a:buFont typeface="Arial" panose="020B0604020202020204" pitchFamily="34" charset="0"/>
              <a:buChar char="•"/>
            </a:pPr>
            <a:r>
              <a:rPr lang="en-GB" sz="1800" b="0" i="0" u="none" strike="noStrike" baseline="0" dirty="0">
                <a:solidFill>
                  <a:srgbClr val="000000"/>
                </a:solidFill>
                <a:latin typeface="URWBookmanL-Ligh"/>
              </a:rPr>
              <a:t>One downstream form of validation is to measure the </a:t>
            </a:r>
            <a:r>
              <a:rPr lang="en-GB" sz="1800" b="1" i="0" u="none" strike="noStrike" baseline="0" dirty="0">
                <a:solidFill>
                  <a:srgbClr val="7629FF"/>
                </a:solidFill>
                <a:latin typeface="URWBookmanL-Ligh"/>
              </a:rPr>
              <a:t>adoption rate</a:t>
            </a:r>
            <a:r>
              <a:rPr lang="en-GB" sz="1800" b="0" i="0" u="none" strike="noStrike" baseline="0" dirty="0">
                <a:solidFill>
                  <a:srgbClr val="000000"/>
                </a:solidFill>
                <a:latin typeface="URWBookmanL-Ligh"/>
              </a:rPr>
              <a:t>. Of course, adoption rates do not tell the whole story: many well-designed tools fail to be adopted, and some poorly designed tools win in the marketplace. </a:t>
            </a:r>
          </a:p>
          <a:p>
            <a:pPr marL="285750" indent="-285750" algn="l">
              <a:buFont typeface="Arial" panose="020B0604020202020204" pitchFamily="34" charset="0"/>
              <a:buChar char="•"/>
            </a:pPr>
            <a:r>
              <a:rPr lang="en-GB" sz="1800" b="0" i="0" u="none" strike="noStrike" baseline="0" dirty="0">
                <a:solidFill>
                  <a:srgbClr val="000000"/>
                </a:solidFill>
                <a:latin typeface="URWBookmanL-Ligh"/>
              </a:rPr>
              <a:t>Nevertheless, this reports what the target users do of their own accord. </a:t>
            </a:r>
            <a:endParaRPr lang="en-GB" sz="2000" i="0" dirty="0"/>
          </a:p>
        </p:txBody>
      </p:sp>
    </p:spTree>
    <p:extLst>
      <p:ext uri="{BB962C8B-B14F-4D97-AF65-F5344CB8AC3E}">
        <p14:creationId xmlns:p14="http://schemas.microsoft.com/office/powerpoint/2010/main" val="933627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CEEC-3686-4637-B6B7-74AC2251696E}"/>
              </a:ext>
            </a:extLst>
          </p:cNvPr>
          <p:cNvSpPr>
            <a:spLocks noGrp="1"/>
          </p:cNvSpPr>
          <p:nvPr>
            <p:ph type="title"/>
          </p:nvPr>
        </p:nvSpPr>
        <p:spPr/>
        <p:txBody>
          <a:bodyPr/>
          <a:lstStyle/>
          <a:p>
            <a:r>
              <a:rPr lang="en-GB" dirty="0"/>
              <a:t>Abstraction validation</a:t>
            </a:r>
          </a:p>
        </p:txBody>
      </p:sp>
      <p:sp>
        <p:nvSpPr>
          <p:cNvPr id="3" name="Date Placeholder 2">
            <a:extLst>
              <a:ext uri="{FF2B5EF4-FFF2-40B4-BE49-F238E27FC236}">
                <a16:creationId xmlns:a16="http://schemas.microsoft.com/office/drawing/2014/main" id="{1EEC4CA1-3159-48CC-B178-34807B265140}"/>
              </a:ext>
            </a:extLst>
          </p:cNvPr>
          <p:cNvSpPr>
            <a:spLocks noGrp="1"/>
          </p:cNvSpPr>
          <p:nvPr>
            <p:ph type="dt" sz="half" idx="10"/>
          </p:nvPr>
        </p:nvSpPr>
        <p:spPr/>
        <p:txBody>
          <a:bodyPr/>
          <a:lstStyle/>
          <a:p>
            <a:pPr>
              <a:defRPr/>
            </a:pPr>
            <a:fld id="{8498ABD1-3AF5-4E8B-90BF-46F748E89AEA}"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5182F94D-794D-4A05-BEAC-ADC98FB51B6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C4F85BE-B714-46B7-9513-5B3CE17170F6}"/>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0D536053-D158-4304-B84D-F11F1329E738}"/>
              </a:ext>
            </a:extLst>
          </p:cNvPr>
          <p:cNvSpPr txBox="1"/>
          <p:nvPr/>
        </p:nvSpPr>
        <p:spPr>
          <a:xfrm>
            <a:off x="323528" y="1556792"/>
            <a:ext cx="8363272" cy="347787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Threat is that the task/data abstraction blocks do not solve the users’ problems</a:t>
            </a:r>
          </a:p>
          <a:p>
            <a:pPr marL="285750" indent="-285750" algn="l">
              <a:buFont typeface="Arial" panose="020B0604020202020204" pitchFamily="34" charset="0"/>
              <a:buChar char="•"/>
            </a:pPr>
            <a:r>
              <a:rPr lang="en-GB" sz="2000" i="0" dirty="0"/>
              <a:t>Validation against this threat must have users testing on their own work, rather than an abstract task specified by the designers</a:t>
            </a:r>
          </a:p>
          <a:p>
            <a:pPr marL="285750" indent="-285750" algn="l">
              <a:buFont typeface="Arial" panose="020B0604020202020204" pitchFamily="34" charset="0"/>
              <a:buChar char="•"/>
            </a:pPr>
            <a:r>
              <a:rPr lang="en-GB" sz="2000" i="0" dirty="0"/>
              <a:t>A common downstream form of validation is to have a user try the tool, to collect anecdotal evidence that the tool is useful</a:t>
            </a:r>
          </a:p>
          <a:p>
            <a:pPr marL="285750" indent="-285750" algn="l">
              <a:buFont typeface="Arial" panose="020B0604020202020204" pitchFamily="34" charset="0"/>
              <a:buChar char="•"/>
            </a:pPr>
            <a:r>
              <a:rPr lang="en-GB" sz="2000" i="0" dirty="0"/>
              <a:t>A more rigorous validation approach to conduct a field study to observe and document how the target audience uses the deployed system as part of their real-world workflow.</a:t>
            </a:r>
          </a:p>
          <a:p>
            <a:pPr marL="285750" indent="-285750" algn="l">
              <a:buFont typeface="Arial" panose="020B0604020202020204" pitchFamily="34" charset="0"/>
              <a:buChar char="•"/>
            </a:pPr>
            <a:r>
              <a:rPr lang="en-GB" sz="2000" i="0" dirty="0"/>
              <a:t>Observe how their behaviour changes after deployment of a vis tool, as opposed to documenting their existing work practices</a:t>
            </a:r>
          </a:p>
        </p:txBody>
      </p:sp>
    </p:spTree>
    <p:extLst>
      <p:ext uri="{BB962C8B-B14F-4D97-AF65-F5344CB8AC3E}">
        <p14:creationId xmlns:p14="http://schemas.microsoft.com/office/powerpoint/2010/main" val="366821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5E58-91D3-44A8-B4BF-D0A1042D68BA}"/>
              </a:ext>
            </a:extLst>
          </p:cNvPr>
          <p:cNvSpPr>
            <a:spLocks noGrp="1"/>
          </p:cNvSpPr>
          <p:nvPr>
            <p:ph type="title"/>
          </p:nvPr>
        </p:nvSpPr>
        <p:spPr/>
        <p:txBody>
          <a:bodyPr/>
          <a:lstStyle/>
          <a:p>
            <a:r>
              <a:rPr lang="en-GB" dirty="0"/>
              <a:t>Idiom validation</a:t>
            </a:r>
          </a:p>
        </p:txBody>
      </p:sp>
      <p:sp>
        <p:nvSpPr>
          <p:cNvPr id="3" name="Date Placeholder 2">
            <a:extLst>
              <a:ext uri="{FF2B5EF4-FFF2-40B4-BE49-F238E27FC236}">
                <a16:creationId xmlns:a16="http://schemas.microsoft.com/office/drawing/2014/main" id="{150427E5-F19C-4EBA-9B35-1F09BEBC457B}"/>
              </a:ext>
            </a:extLst>
          </p:cNvPr>
          <p:cNvSpPr>
            <a:spLocks noGrp="1"/>
          </p:cNvSpPr>
          <p:nvPr>
            <p:ph type="dt" sz="half" idx="10"/>
          </p:nvPr>
        </p:nvSpPr>
        <p:spPr/>
        <p:txBody>
          <a:bodyPr/>
          <a:lstStyle/>
          <a:p>
            <a:pPr>
              <a:defRPr/>
            </a:pPr>
            <a:fld id="{B7E1314F-F995-4BC4-9FB7-C345B84E1EA7}"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3D0CCE01-897E-471D-8E9D-7559AB03961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8242E55-57F0-4CAC-8D6C-345148A6B131}"/>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sp>
        <p:nvSpPr>
          <p:cNvPr id="6" name="TextBox 5">
            <a:extLst>
              <a:ext uri="{FF2B5EF4-FFF2-40B4-BE49-F238E27FC236}">
                <a16:creationId xmlns:a16="http://schemas.microsoft.com/office/drawing/2014/main" id="{11C5D809-4972-467F-AAA4-046F53BFB56E}"/>
              </a:ext>
            </a:extLst>
          </p:cNvPr>
          <p:cNvSpPr txBox="1"/>
          <p:nvPr/>
        </p:nvSpPr>
        <p:spPr>
          <a:xfrm>
            <a:off x="128588" y="1240922"/>
            <a:ext cx="8558212"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Threat is that the chosen idioms are not effective at communicating the desired abstraction to users</a:t>
            </a:r>
          </a:p>
          <a:p>
            <a:pPr marL="285750" indent="-285750" algn="l">
              <a:buFont typeface="Arial" panose="020B0604020202020204" pitchFamily="34" charset="0"/>
              <a:buChar char="•"/>
            </a:pPr>
            <a:r>
              <a:rPr lang="en-GB" sz="2000" i="0" dirty="0"/>
              <a:t>Immediate validation approach is to carefully justify the design of the idiom with respect to known perceptual and cognitive principles</a:t>
            </a:r>
          </a:p>
          <a:p>
            <a:pPr marL="285750" indent="-285750" algn="l">
              <a:buFont typeface="Arial" panose="020B0604020202020204" pitchFamily="34" charset="0"/>
              <a:buChar char="•"/>
            </a:pPr>
            <a:r>
              <a:rPr lang="en-GB" sz="2000" i="0" dirty="0"/>
              <a:t>Downstream validation approach is to carry out a lab study: a controlled experiment in a laboratory setting.</a:t>
            </a:r>
          </a:p>
          <a:p>
            <a:pPr marL="285750" indent="-285750" algn="l">
              <a:buFont typeface="Arial" panose="020B0604020202020204" pitchFamily="34" charset="0"/>
              <a:buChar char="•"/>
            </a:pPr>
            <a:r>
              <a:rPr lang="en-GB" sz="2000" i="0" dirty="0"/>
              <a:t>Appropriate for understand the impact of specific idiom design choices by measuring human performance on abstract tasks </a:t>
            </a:r>
          </a:p>
          <a:p>
            <a:pPr marL="285750" indent="-285750" algn="l">
              <a:buFont typeface="Arial" panose="020B0604020202020204" pitchFamily="34" charset="0"/>
              <a:buChar char="•"/>
            </a:pPr>
            <a:r>
              <a:rPr lang="en-GB" sz="2000" i="0" dirty="0"/>
              <a:t>Often collect objective measurements of time spent and errors made by the study participants</a:t>
            </a:r>
          </a:p>
          <a:p>
            <a:pPr marL="285750" indent="-285750" algn="l">
              <a:buFont typeface="Arial" panose="020B0604020202020204" pitchFamily="34" charset="0"/>
              <a:buChar char="•"/>
            </a:pPr>
            <a:r>
              <a:rPr lang="en-GB" sz="2000" i="0" dirty="0"/>
              <a:t>Other kinds of quantitative data that are sometimes gathered include logging actions such as mouse moves and clicks, tracking the eye movements of the participants</a:t>
            </a:r>
          </a:p>
          <a:p>
            <a:pPr marL="285750" indent="-285750" algn="l">
              <a:buFont typeface="Arial" panose="020B0604020202020204" pitchFamily="34" charset="0"/>
              <a:buChar char="•"/>
            </a:pPr>
            <a:r>
              <a:rPr lang="en-GB" sz="2000" i="0" dirty="0"/>
              <a:t>Qualitative data gathering often includes asking participants to reflect about their strategies through questionnaires.</a:t>
            </a:r>
          </a:p>
        </p:txBody>
      </p:sp>
    </p:spTree>
    <p:extLst>
      <p:ext uri="{BB962C8B-B14F-4D97-AF65-F5344CB8AC3E}">
        <p14:creationId xmlns:p14="http://schemas.microsoft.com/office/powerpoint/2010/main" val="2904356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8D15-E0E9-441C-8AAD-829404194E7B}"/>
              </a:ext>
            </a:extLst>
          </p:cNvPr>
          <p:cNvSpPr>
            <a:spLocks noGrp="1"/>
          </p:cNvSpPr>
          <p:nvPr>
            <p:ph type="title"/>
          </p:nvPr>
        </p:nvSpPr>
        <p:spPr/>
        <p:txBody>
          <a:bodyPr/>
          <a:lstStyle/>
          <a:p>
            <a:r>
              <a:rPr lang="en-GB" dirty="0"/>
              <a:t>Algorithm validation</a:t>
            </a:r>
          </a:p>
        </p:txBody>
      </p:sp>
      <p:sp>
        <p:nvSpPr>
          <p:cNvPr id="3" name="Date Placeholder 2">
            <a:extLst>
              <a:ext uri="{FF2B5EF4-FFF2-40B4-BE49-F238E27FC236}">
                <a16:creationId xmlns:a16="http://schemas.microsoft.com/office/drawing/2014/main" id="{22951079-6D75-4151-AC3F-F0B6E0B46711}"/>
              </a:ext>
            </a:extLst>
          </p:cNvPr>
          <p:cNvSpPr>
            <a:spLocks noGrp="1"/>
          </p:cNvSpPr>
          <p:nvPr>
            <p:ph type="dt" sz="half" idx="10"/>
          </p:nvPr>
        </p:nvSpPr>
        <p:spPr/>
        <p:txBody>
          <a:bodyPr/>
          <a:lstStyle/>
          <a:p>
            <a:pPr>
              <a:defRPr/>
            </a:pPr>
            <a:fld id="{D5508251-9088-43B0-8A60-26F9A46AAF2A}"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14506A1D-CD1D-4FE4-9EA1-50D396A4A2FC}"/>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B6A5B9A-7C54-4347-9C0D-E569ACCAF64E}"/>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048DBD5D-6487-47A7-AE46-2D913E1249D0}"/>
              </a:ext>
            </a:extLst>
          </p:cNvPr>
          <p:cNvSpPr txBox="1"/>
          <p:nvPr/>
        </p:nvSpPr>
        <p:spPr>
          <a:xfrm>
            <a:off x="251520" y="1412776"/>
            <a:ext cx="8614668" cy="286232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Threat is that the algorithm is suboptimal in terms of time or memory performance</a:t>
            </a:r>
          </a:p>
          <a:p>
            <a:pPr marL="285750" indent="-285750" algn="l">
              <a:buFont typeface="Arial" panose="020B0604020202020204" pitchFamily="34" charset="0"/>
              <a:buChar char="•"/>
            </a:pPr>
            <a:r>
              <a:rPr lang="en-GB" sz="2000" i="0" dirty="0"/>
              <a:t>Immediate form of validation is to </a:t>
            </a:r>
            <a:r>
              <a:rPr lang="en-GB" sz="2000" i="0" dirty="0" err="1"/>
              <a:t>analyze</a:t>
            </a:r>
            <a:r>
              <a:rPr lang="en-GB" sz="2000" i="0" dirty="0"/>
              <a:t> the computational complexity of the algorithm</a:t>
            </a:r>
          </a:p>
          <a:p>
            <a:pPr marL="285750" indent="-285750" algn="l">
              <a:buFont typeface="Arial" panose="020B0604020202020204" pitchFamily="34" charset="0"/>
              <a:buChar char="•"/>
            </a:pPr>
            <a:r>
              <a:rPr lang="en-GB" sz="2000" i="0" dirty="0"/>
              <a:t>Downstream form of validation is to measure the wall-clock time and memory performance of the implemented algorithm. The primary consideration is typically scalability in terms of how dataset size affects algorithm speed (from the point of view of a vis researcher)</a:t>
            </a:r>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49002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C6EF8-E3B0-479E-8BEF-DA53BE13BD9F}"/>
              </a:ext>
            </a:extLst>
          </p:cNvPr>
          <p:cNvSpPr>
            <a:spLocks noGrp="1"/>
          </p:cNvSpPr>
          <p:nvPr>
            <p:ph type="title"/>
          </p:nvPr>
        </p:nvSpPr>
        <p:spPr/>
        <p:txBody>
          <a:bodyPr/>
          <a:lstStyle/>
          <a:p>
            <a:r>
              <a:rPr lang="en-GB" dirty="0"/>
              <a:t>Case study: </a:t>
            </a:r>
            <a:r>
              <a:rPr lang="en-GB" dirty="0" err="1"/>
              <a:t>MatrixExplorer</a:t>
            </a:r>
            <a:endParaRPr lang="en-GB" dirty="0"/>
          </a:p>
        </p:txBody>
      </p:sp>
      <p:sp>
        <p:nvSpPr>
          <p:cNvPr id="3" name="Date Placeholder 2">
            <a:extLst>
              <a:ext uri="{FF2B5EF4-FFF2-40B4-BE49-F238E27FC236}">
                <a16:creationId xmlns:a16="http://schemas.microsoft.com/office/drawing/2014/main" id="{43B0D4C0-7DC9-47F2-83B2-924B9F70A4A4}"/>
              </a:ext>
            </a:extLst>
          </p:cNvPr>
          <p:cNvSpPr>
            <a:spLocks noGrp="1"/>
          </p:cNvSpPr>
          <p:nvPr>
            <p:ph type="dt" sz="half" idx="10"/>
          </p:nvPr>
        </p:nvSpPr>
        <p:spPr/>
        <p:txBody>
          <a:bodyPr/>
          <a:lstStyle/>
          <a:p>
            <a:pPr>
              <a:defRPr/>
            </a:pPr>
            <a:fld id="{733873E2-CA58-449E-9375-44A36C3B1A93}"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D518DAF9-539E-4873-8D44-A70DE6C8C61B}"/>
              </a:ext>
            </a:extLst>
          </p:cNvPr>
          <p:cNvSpPr>
            <a:spLocks noGrp="1"/>
          </p:cNvSpPr>
          <p:nvPr>
            <p:ph type="ftr" sz="quarter" idx="11"/>
          </p:nvPr>
        </p:nvSpPr>
        <p:spPr/>
        <p:txBody>
          <a:bodyPr/>
          <a:lstStyle/>
          <a:p>
            <a:pPr>
              <a:defRPr/>
            </a:pPr>
            <a:r>
              <a:rPr lang="en-GB" altLang="en-GB" dirty="0"/>
              <a:t>N. Henry and J-D Fekete, “</a:t>
            </a:r>
            <a:r>
              <a:rPr lang="en-GB" altLang="en-GB" dirty="0" err="1"/>
              <a:t>MatrixExplorer</a:t>
            </a:r>
            <a:r>
              <a:rPr lang="en-GB" altLang="en-GB" dirty="0"/>
              <a:t>: a Dual-Representation System to Explore Social Networks”, IEEE T on Computer Graphics and Visualization, 13:6, 2007, 1302-1309</a:t>
            </a:r>
          </a:p>
        </p:txBody>
      </p:sp>
      <p:sp>
        <p:nvSpPr>
          <p:cNvPr id="5" name="Slide Number Placeholder 4">
            <a:extLst>
              <a:ext uri="{FF2B5EF4-FFF2-40B4-BE49-F238E27FC236}">
                <a16:creationId xmlns:a16="http://schemas.microsoft.com/office/drawing/2014/main" id="{931FE825-A2A9-4570-A187-B569F2CC52CA}"/>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7" name="Picture 6">
            <a:extLst>
              <a:ext uri="{FF2B5EF4-FFF2-40B4-BE49-F238E27FC236}">
                <a16:creationId xmlns:a16="http://schemas.microsoft.com/office/drawing/2014/main" id="{D6C147BC-69EE-4792-B012-B52DC7E983DE}"/>
              </a:ext>
            </a:extLst>
          </p:cNvPr>
          <p:cNvPicPr>
            <a:picLocks noChangeAspect="1"/>
          </p:cNvPicPr>
          <p:nvPr/>
        </p:nvPicPr>
        <p:blipFill>
          <a:blip r:embed="rId2"/>
          <a:stretch>
            <a:fillRect/>
          </a:stretch>
        </p:blipFill>
        <p:spPr>
          <a:xfrm>
            <a:off x="395536" y="1294946"/>
            <a:ext cx="8100392" cy="3134081"/>
          </a:xfrm>
          <a:prstGeom prst="rect">
            <a:avLst/>
          </a:prstGeom>
        </p:spPr>
      </p:pic>
      <p:sp>
        <p:nvSpPr>
          <p:cNvPr id="8" name="TextBox 7">
            <a:extLst>
              <a:ext uri="{FF2B5EF4-FFF2-40B4-BE49-F238E27FC236}">
                <a16:creationId xmlns:a16="http://schemas.microsoft.com/office/drawing/2014/main" id="{0D959824-8C4B-4587-99FE-55EFB37A321B}"/>
              </a:ext>
            </a:extLst>
          </p:cNvPr>
          <p:cNvSpPr txBox="1"/>
          <p:nvPr/>
        </p:nvSpPr>
        <p:spPr>
          <a:xfrm>
            <a:off x="395536" y="4725144"/>
            <a:ext cx="8100392" cy="132343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Designed for sociologists and historians to explore social networks</a:t>
            </a:r>
          </a:p>
          <a:p>
            <a:pPr marL="285750" indent="-285750" algn="l">
              <a:buFont typeface="Arial" panose="020B0604020202020204" pitchFamily="34" charset="0"/>
              <a:buChar char="•"/>
            </a:pPr>
            <a:r>
              <a:rPr lang="en-GB" sz="2000" i="0" dirty="0"/>
              <a:t>Uses both matrix representations to minimize clutter for large and dense graphs and the more intuitive node–link representations of graphs for smaller networks</a:t>
            </a:r>
          </a:p>
        </p:txBody>
      </p:sp>
    </p:spTree>
    <p:extLst>
      <p:ext uri="{BB962C8B-B14F-4D97-AF65-F5344CB8AC3E}">
        <p14:creationId xmlns:p14="http://schemas.microsoft.com/office/powerpoint/2010/main" val="796334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2EFE-9829-43F6-856F-35546EA6DC3A}"/>
              </a:ext>
            </a:extLst>
          </p:cNvPr>
          <p:cNvSpPr>
            <a:spLocks noGrp="1"/>
          </p:cNvSpPr>
          <p:nvPr>
            <p:ph type="title"/>
          </p:nvPr>
        </p:nvSpPr>
        <p:spPr/>
        <p:txBody>
          <a:bodyPr/>
          <a:lstStyle/>
          <a:p>
            <a:r>
              <a:rPr lang="en-GB" dirty="0"/>
              <a:t>Validation</a:t>
            </a:r>
          </a:p>
        </p:txBody>
      </p:sp>
      <p:sp>
        <p:nvSpPr>
          <p:cNvPr id="3" name="Date Placeholder 2">
            <a:extLst>
              <a:ext uri="{FF2B5EF4-FFF2-40B4-BE49-F238E27FC236}">
                <a16:creationId xmlns:a16="http://schemas.microsoft.com/office/drawing/2014/main" id="{1CEB6057-CA46-4E87-B1E8-61A24B1AA3B6}"/>
              </a:ext>
            </a:extLst>
          </p:cNvPr>
          <p:cNvSpPr>
            <a:spLocks noGrp="1"/>
          </p:cNvSpPr>
          <p:nvPr>
            <p:ph type="dt" sz="half" idx="10"/>
          </p:nvPr>
        </p:nvSpPr>
        <p:spPr/>
        <p:txBody>
          <a:bodyPr/>
          <a:lstStyle/>
          <a:p>
            <a:pPr>
              <a:defRPr/>
            </a:pPr>
            <a:fld id="{1873C2EB-DE1B-4D17-B295-15AC63C5E30B}"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3B38F6DE-7537-4C47-BDA6-43B562DA01D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82B483A-B4E6-4C24-8728-CEFE545E48CD}"/>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pic>
        <p:nvPicPr>
          <p:cNvPr id="7" name="Picture 6">
            <a:extLst>
              <a:ext uri="{FF2B5EF4-FFF2-40B4-BE49-F238E27FC236}">
                <a16:creationId xmlns:a16="http://schemas.microsoft.com/office/drawing/2014/main" id="{5B0B0EF3-BAF7-45B0-A111-688B13FAA662}"/>
              </a:ext>
            </a:extLst>
          </p:cNvPr>
          <p:cNvPicPr>
            <a:picLocks noChangeAspect="1"/>
          </p:cNvPicPr>
          <p:nvPr/>
        </p:nvPicPr>
        <p:blipFill>
          <a:blip r:embed="rId2"/>
          <a:stretch>
            <a:fillRect/>
          </a:stretch>
        </p:blipFill>
        <p:spPr>
          <a:xfrm>
            <a:off x="323528" y="1268761"/>
            <a:ext cx="4392488" cy="2353630"/>
          </a:xfrm>
          <a:prstGeom prst="rect">
            <a:avLst/>
          </a:prstGeom>
        </p:spPr>
      </p:pic>
      <p:sp>
        <p:nvSpPr>
          <p:cNvPr id="8" name="TextBox 7">
            <a:extLst>
              <a:ext uri="{FF2B5EF4-FFF2-40B4-BE49-F238E27FC236}">
                <a16:creationId xmlns:a16="http://schemas.microsoft.com/office/drawing/2014/main" id="{7AE250D2-EB76-42FB-888F-CE8A03C8A13A}"/>
              </a:ext>
            </a:extLst>
          </p:cNvPr>
          <p:cNvSpPr txBox="1"/>
          <p:nvPr/>
        </p:nvSpPr>
        <p:spPr>
          <a:xfrm>
            <a:off x="330910" y="3778060"/>
            <a:ext cx="8136904" cy="2308324"/>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Explicit characterization of the social network analysis </a:t>
            </a:r>
            <a:r>
              <a:rPr lang="en-GB" sz="1600" b="1" i="0" dirty="0">
                <a:solidFill>
                  <a:srgbClr val="7629FF"/>
                </a:solidFill>
              </a:rPr>
              <a:t>domain</a:t>
            </a:r>
            <a:r>
              <a:rPr lang="en-GB" sz="1600" i="0" dirty="0"/>
              <a:t>, validated by interviews and an exploratory study using participatory design methods with researchers who use social network data</a:t>
            </a:r>
          </a:p>
          <a:p>
            <a:pPr marL="285750" indent="-285750" algn="l">
              <a:buFont typeface="Arial" panose="020B0604020202020204" pitchFamily="34" charset="0"/>
              <a:buChar char="•"/>
            </a:pPr>
            <a:r>
              <a:rPr lang="en-GB" sz="1600" i="0" dirty="0"/>
              <a:t>Detailed list of requirements of the user needs in terms of abstract tasks and data</a:t>
            </a:r>
          </a:p>
          <a:p>
            <a:pPr marL="285750" indent="-285750" algn="l">
              <a:buFont typeface="Arial" panose="020B0604020202020204" pitchFamily="34" charset="0"/>
              <a:buChar char="•"/>
            </a:pPr>
            <a:r>
              <a:rPr lang="en-GB" sz="1600" i="0" dirty="0"/>
              <a:t>Idiom design decision to use both node–link and matrix views to show the data, and also of many secondary encoding issues. </a:t>
            </a:r>
          </a:p>
          <a:p>
            <a:pPr marL="285750" indent="-285750" algn="l">
              <a:buFont typeface="Arial" panose="020B0604020202020204" pitchFamily="34" charset="0"/>
              <a:buChar char="•"/>
            </a:pPr>
            <a:r>
              <a:rPr lang="en-GB" sz="1600" i="0" dirty="0"/>
              <a:t>Downstream validation of this level using qualitative discussion of result images. </a:t>
            </a:r>
          </a:p>
          <a:p>
            <a:pPr marL="285750" indent="-285750" algn="l">
              <a:buFont typeface="Arial" panose="020B0604020202020204" pitchFamily="34" charset="0"/>
              <a:buChar char="•"/>
            </a:pPr>
            <a:r>
              <a:rPr lang="en-GB" sz="1600" i="0" dirty="0"/>
              <a:t>At the algorithm level, the focus is on the reordering algorithm. Downstream benchmark timings are mentioned very briefly.</a:t>
            </a:r>
          </a:p>
        </p:txBody>
      </p:sp>
      <p:sp>
        <p:nvSpPr>
          <p:cNvPr id="9" name="TextBox 8">
            <a:extLst>
              <a:ext uri="{FF2B5EF4-FFF2-40B4-BE49-F238E27FC236}">
                <a16:creationId xmlns:a16="http://schemas.microsoft.com/office/drawing/2014/main" id="{B2BADF8F-9DA6-4174-BEE8-FA1FA7843363}"/>
              </a:ext>
            </a:extLst>
          </p:cNvPr>
          <p:cNvSpPr txBox="1"/>
          <p:nvPr/>
        </p:nvSpPr>
        <p:spPr>
          <a:xfrm>
            <a:off x="5076056" y="1556792"/>
            <a:ext cx="3610744" cy="1323439"/>
          </a:xfrm>
          <a:prstGeom prst="rect">
            <a:avLst/>
          </a:prstGeom>
          <a:noFill/>
        </p:spPr>
        <p:txBody>
          <a:bodyPr wrap="square" rtlCol="0">
            <a:spAutoFit/>
          </a:bodyPr>
          <a:lstStyle/>
          <a:p>
            <a:r>
              <a:rPr lang="en-GB" sz="2000" i="0" dirty="0"/>
              <a:t>All four levels of the model are addressed, with validation at three of the levels</a:t>
            </a:r>
          </a:p>
          <a:p>
            <a:pPr marL="285750" indent="-285750" algn="l">
              <a:buFont typeface="Arial" panose="020B0604020202020204" pitchFamily="34" charset="0"/>
              <a:buChar char="•"/>
            </a:pPr>
            <a:endParaRPr lang="en-GB" sz="2000" i="0" dirty="0"/>
          </a:p>
        </p:txBody>
      </p:sp>
    </p:spTree>
    <p:extLst>
      <p:ext uri="{BB962C8B-B14F-4D97-AF65-F5344CB8AC3E}">
        <p14:creationId xmlns:p14="http://schemas.microsoft.com/office/powerpoint/2010/main" val="33978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Summary</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Explain why validation is important for visual analytics</a:t>
            </a:r>
          </a:p>
          <a:p>
            <a:r>
              <a:rPr lang="en-GB" altLang="en-US" dirty="0"/>
              <a:t>Define the four levels of design and validation</a:t>
            </a:r>
          </a:p>
          <a:p>
            <a:r>
              <a:rPr lang="en-GB" altLang="en-US" dirty="0"/>
              <a:t>Able to define and use validation techniques</a:t>
            </a:r>
          </a:p>
          <a:p>
            <a:r>
              <a:rPr lang="en-GB" altLang="en-US"/>
              <a:t>Case study</a:t>
            </a:r>
            <a:endParaRPr lang="en-GB" altLang="en-US" dirty="0"/>
          </a:p>
        </p:txBody>
      </p:sp>
    </p:spTree>
    <p:extLst>
      <p:ext uri="{BB962C8B-B14F-4D97-AF65-F5344CB8AC3E}">
        <p14:creationId xmlns:p14="http://schemas.microsoft.com/office/powerpoint/2010/main" val="72059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dirty="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4 of </a:t>
            </a:r>
            <a:r>
              <a:rPr lang="en-GB" altLang="en-US" dirty="0" err="1"/>
              <a:t>Munzner</a:t>
            </a:r>
            <a:r>
              <a:rPr lang="en-GB" altLang="en-US" dirty="0"/>
              <a:t> (e-book that can be downloaded from UoB library website) </a:t>
            </a:r>
          </a:p>
          <a:p>
            <a:r>
              <a:rPr lang="en-GB" altLang="en-US" dirty="0"/>
              <a:t>Explain why validation is important for visual analytics</a:t>
            </a:r>
          </a:p>
          <a:p>
            <a:r>
              <a:rPr lang="en-GB" altLang="en-US" dirty="0"/>
              <a:t>Define the four levels of design and validation</a:t>
            </a:r>
          </a:p>
          <a:p>
            <a:r>
              <a:rPr lang="en-GB" altLang="en-US" dirty="0"/>
              <a:t>Able to define and use validation techniques</a:t>
            </a:r>
          </a:p>
          <a:p>
            <a:r>
              <a:rPr lang="en-GB" altLang="en-US" dirty="0"/>
              <a:t>Case study</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12E7-43FA-416C-BB21-07A1767F690D}"/>
              </a:ext>
            </a:extLst>
          </p:cNvPr>
          <p:cNvSpPr>
            <a:spLocks noGrp="1"/>
          </p:cNvSpPr>
          <p:nvPr>
            <p:ph type="title"/>
          </p:nvPr>
        </p:nvSpPr>
        <p:spPr/>
        <p:txBody>
          <a:bodyPr/>
          <a:lstStyle/>
          <a:p>
            <a:r>
              <a:rPr lang="en-GB" dirty="0"/>
              <a:t>Why validate?</a:t>
            </a:r>
          </a:p>
        </p:txBody>
      </p:sp>
      <p:sp>
        <p:nvSpPr>
          <p:cNvPr id="3" name="Date Placeholder 2">
            <a:extLst>
              <a:ext uri="{FF2B5EF4-FFF2-40B4-BE49-F238E27FC236}">
                <a16:creationId xmlns:a16="http://schemas.microsoft.com/office/drawing/2014/main" id="{F0168340-DE2A-447A-8769-F362FD651486}"/>
              </a:ext>
            </a:extLst>
          </p:cNvPr>
          <p:cNvSpPr>
            <a:spLocks noGrp="1"/>
          </p:cNvSpPr>
          <p:nvPr>
            <p:ph type="dt" sz="half" idx="10"/>
          </p:nvPr>
        </p:nvSpPr>
        <p:spPr/>
        <p:txBody>
          <a:bodyPr/>
          <a:lstStyle/>
          <a:p>
            <a:pPr>
              <a:defRPr/>
            </a:pPr>
            <a:fld id="{A8ECCBB1-DFB1-452B-BCA1-D4EA56D609ED}"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D568018E-DFD2-473F-8344-278B6B95E93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42C8FF8-45E6-4993-93C8-416DBFD3D10A}"/>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7E5C64DD-B589-4765-8977-91646E2F3EF6}"/>
              </a:ext>
            </a:extLst>
          </p:cNvPr>
          <p:cNvSpPr txBox="1"/>
          <p:nvPr/>
        </p:nvSpPr>
        <p:spPr>
          <a:xfrm>
            <a:off x="323528" y="1556792"/>
            <a:ext cx="8363272" cy="4093428"/>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Validation is important because </a:t>
            </a:r>
          </a:p>
          <a:p>
            <a:pPr marL="742950" lvl="1" indent="-285750">
              <a:buFont typeface="Arial" panose="020B0604020202020204" pitchFamily="34" charset="0"/>
              <a:buChar char="•"/>
            </a:pPr>
            <a:r>
              <a:rPr lang="en-GB" sz="2000" i="0" dirty="0"/>
              <a:t>there is no ‘best solution’ known in advance</a:t>
            </a:r>
          </a:p>
          <a:p>
            <a:pPr marL="742950" lvl="1" indent="-285750">
              <a:buFont typeface="Arial" panose="020B0604020202020204" pitchFamily="34" charset="0"/>
              <a:buChar char="•"/>
            </a:pPr>
            <a:r>
              <a:rPr lang="en-GB" sz="2000" i="0" dirty="0"/>
              <a:t>the vis design space is huge, and most designs are ineffective. </a:t>
            </a:r>
          </a:p>
          <a:p>
            <a:pPr marL="285750" indent="-285750" algn="l">
              <a:buFont typeface="Arial" panose="020B0604020202020204" pitchFamily="34" charset="0"/>
              <a:buChar char="•"/>
            </a:pPr>
            <a:r>
              <a:rPr lang="en-GB" sz="2000" i="0" dirty="0"/>
              <a:t>It’s valuable to think about how to validate your choices from the very beginning of the design process, rather than leaving these considerations for the end as an afterthought. </a:t>
            </a:r>
          </a:p>
          <a:p>
            <a:pPr marL="285750" indent="-285750" algn="l">
              <a:buFont typeface="Arial" panose="020B0604020202020204" pitchFamily="34" charset="0"/>
              <a:buChar char="•"/>
            </a:pPr>
            <a:r>
              <a:rPr lang="en-GB" sz="2000" i="0" dirty="0"/>
              <a:t>Design in validation</a:t>
            </a:r>
          </a:p>
          <a:p>
            <a:pPr marL="285750" indent="-285750" algn="l">
              <a:buFont typeface="Arial" panose="020B0604020202020204" pitchFamily="34" charset="0"/>
              <a:buChar char="•"/>
            </a:pPr>
            <a:r>
              <a:rPr lang="en-GB" sz="2000" i="0" dirty="0"/>
              <a:t>This lecture introduces two more levels of design to consider, one above the </a:t>
            </a:r>
            <a:r>
              <a:rPr lang="en-GB" sz="2000" b="1" i="0" dirty="0">
                <a:solidFill>
                  <a:srgbClr val="7629FF"/>
                </a:solidFill>
              </a:rPr>
              <a:t>why–what</a:t>
            </a:r>
            <a:r>
              <a:rPr lang="en-GB" sz="2000" b="1" i="0" dirty="0"/>
              <a:t> </a:t>
            </a:r>
            <a:r>
              <a:rPr lang="en-GB" sz="2000" i="0" dirty="0"/>
              <a:t>abstraction level and one below the </a:t>
            </a:r>
            <a:r>
              <a:rPr lang="en-GB" sz="2000" b="1" i="0" dirty="0">
                <a:solidFill>
                  <a:srgbClr val="7629FF"/>
                </a:solidFill>
              </a:rPr>
              <a:t>how</a:t>
            </a:r>
            <a:r>
              <a:rPr lang="en-GB" sz="2000" i="0" dirty="0">
                <a:solidFill>
                  <a:srgbClr val="7629FF"/>
                </a:solidFill>
              </a:rPr>
              <a:t> </a:t>
            </a:r>
            <a:r>
              <a:rPr lang="en-GB" sz="2000" i="0" dirty="0"/>
              <a:t>idiom level. </a:t>
            </a:r>
          </a:p>
          <a:p>
            <a:pPr marL="285750" indent="-285750" algn="l">
              <a:buFont typeface="Arial" panose="020B0604020202020204" pitchFamily="34" charset="0"/>
              <a:buChar char="•"/>
            </a:pPr>
            <a:r>
              <a:rPr lang="en-GB" sz="2000" i="0" dirty="0"/>
              <a:t>This unit focuses on the two middle levels, but considering all four is helpful when thinking about how to validate whether a given design has succeeded.</a:t>
            </a:r>
          </a:p>
        </p:txBody>
      </p:sp>
    </p:spTree>
    <p:extLst>
      <p:ext uri="{BB962C8B-B14F-4D97-AF65-F5344CB8AC3E}">
        <p14:creationId xmlns:p14="http://schemas.microsoft.com/office/powerpoint/2010/main" val="423728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EEB7-CC93-4A92-9C08-57FF71B7D958}"/>
              </a:ext>
            </a:extLst>
          </p:cNvPr>
          <p:cNvSpPr>
            <a:spLocks noGrp="1"/>
          </p:cNvSpPr>
          <p:nvPr>
            <p:ph type="title"/>
          </p:nvPr>
        </p:nvSpPr>
        <p:spPr/>
        <p:txBody>
          <a:bodyPr/>
          <a:lstStyle/>
          <a:p>
            <a:r>
              <a:rPr lang="en-GB" dirty="0"/>
              <a:t>Four levels of design</a:t>
            </a:r>
          </a:p>
        </p:txBody>
      </p:sp>
      <p:sp>
        <p:nvSpPr>
          <p:cNvPr id="3" name="Date Placeholder 2">
            <a:extLst>
              <a:ext uri="{FF2B5EF4-FFF2-40B4-BE49-F238E27FC236}">
                <a16:creationId xmlns:a16="http://schemas.microsoft.com/office/drawing/2014/main" id="{FB217060-2B44-46EB-9E01-97D26736F6B9}"/>
              </a:ext>
            </a:extLst>
          </p:cNvPr>
          <p:cNvSpPr>
            <a:spLocks noGrp="1"/>
          </p:cNvSpPr>
          <p:nvPr>
            <p:ph type="dt" sz="half" idx="10"/>
          </p:nvPr>
        </p:nvSpPr>
        <p:spPr/>
        <p:txBody>
          <a:bodyPr/>
          <a:lstStyle/>
          <a:p>
            <a:pPr>
              <a:defRPr/>
            </a:pPr>
            <a:fld id="{718059B9-4B16-416A-B940-35A1E8302B14}"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60EB80B8-AB23-4F4E-B329-7348AE2A1CF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16CC12A-25AC-47B7-987F-C38FA808B4C8}"/>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pic>
        <p:nvPicPr>
          <p:cNvPr id="6" name="Picture 5">
            <a:extLst>
              <a:ext uri="{FF2B5EF4-FFF2-40B4-BE49-F238E27FC236}">
                <a16:creationId xmlns:a16="http://schemas.microsoft.com/office/drawing/2014/main" id="{600A0B45-53DE-4EC5-9863-F8C0121A326C}"/>
              </a:ext>
            </a:extLst>
          </p:cNvPr>
          <p:cNvPicPr>
            <a:picLocks noChangeAspect="1"/>
          </p:cNvPicPr>
          <p:nvPr/>
        </p:nvPicPr>
        <p:blipFill>
          <a:blip r:embed="rId2"/>
          <a:stretch>
            <a:fillRect/>
          </a:stretch>
        </p:blipFill>
        <p:spPr>
          <a:xfrm>
            <a:off x="480212" y="1412776"/>
            <a:ext cx="5703034" cy="4536504"/>
          </a:xfrm>
          <a:prstGeom prst="rect">
            <a:avLst/>
          </a:prstGeom>
        </p:spPr>
      </p:pic>
      <p:sp>
        <p:nvSpPr>
          <p:cNvPr id="7" name="TextBox 6">
            <a:extLst>
              <a:ext uri="{FF2B5EF4-FFF2-40B4-BE49-F238E27FC236}">
                <a16:creationId xmlns:a16="http://schemas.microsoft.com/office/drawing/2014/main" id="{4A638C12-E722-4AED-9DD8-99A1C51CE206}"/>
              </a:ext>
            </a:extLst>
          </p:cNvPr>
          <p:cNvSpPr txBox="1"/>
          <p:nvPr/>
        </p:nvSpPr>
        <p:spPr>
          <a:xfrm>
            <a:off x="6372200" y="1556792"/>
            <a:ext cx="2493988"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b="1" i="0" dirty="0">
                <a:solidFill>
                  <a:srgbClr val="7629FF"/>
                </a:solidFill>
              </a:rPr>
              <a:t>Situation</a:t>
            </a:r>
            <a:r>
              <a:rPr lang="en-GB" sz="1600" i="0" dirty="0"/>
              <a:t> level concerned with application domain</a:t>
            </a:r>
          </a:p>
          <a:p>
            <a:pPr marL="285750" indent="-285750" algn="l">
              <a:buFont typeface="Arial" panose="020B0604020202020204" pitchFamily="34" charset="0"/>
              <a:buChar char="•"/>
            </a:pPr>
            <a:r>
              <a:rPr lang="en-GB" sz="1600" i="0" dirty="0"/>
              <a:t>Next is </a:t>
            </a:r>
            <a:r>
              <a:rPr lang="en-GB" sz="1600" b="1" i="0" dirty="0">
                <a:solidFill>
                  <a:srgbClr val="7629FF"/>
                </a:solidFill>
              </a:rPr>
              <a:t>what-why</a:t>
            </a:r>
            <a:r>
              <a:rPr lang="en-GB" sz="1600" i="0" dirty="0"/>
              <a:t> abstraction from specific domain</a:t>
            </a:r>
          </a:p>
          <a:p>
            <a:pPr marL="285750" indent="-285750" algn="l">
              <a:buFont typeface="Arial" panose="020B0604020202020204" pitchFamily="34" charset="0"/>
              <a:buChar char="•"/>
            </a:pPr>
            <a:r>
              <a:rPr lang="en-GB" sz="1600" i="0" dirty="0"/>
              <a:t>Third is </a:t>
            </a:r>
            <a:r>
              <a:rPr lang="en-GB" sz="1600" b="1" i="0" dirty="0">
                <a:solidFill>
                  <a:srgbClr val="7629FF"/>
                </a:solidFill>
              </a:rPr>
              <a:t>how</a:t>
            </a:r>
            <a:r>
              <a:rPr lang="en-GB" sz="1600" i="0" dirty="0"/>
              <a:t> - is the design of idioms that specify the approach to visual encoding and interaction </a:t>
            </a:r>
          </a:p>
          <a:p>
            <a:pPr marL="285750" indent="-285750" algn="l">
              <a:buFont typeface="Arial" panose="020B0604020202020204" pitchFamily="34" charset="0"/>
              <a:buChar char="•"/>
            </a:pPr>
            <a:r>
              <a:rPr lang="en-GB" sz="1600" i="0" dirty="0"/>
              <a:t>Last level is the design of </a:t>
            </a:r>
            <a:r>
              <a:rPr lang="en-GB" sz="1600" b="1" i="0" dirty="0">
                <a:solidFill>
                  <a:srgbClr val="7629FF"/>
                </a:solidFill>
              </a:rPr>
              <a:t>algorithms</a:t>
            </a:r>
            <a:r>
              <a:rPr lang="en-GB" sz="1600" i="0" dirty="0"/>
              <a:t> to instantiate those idioms computationally.</a:t>
            </a:r>
          </a:p>
        </p:txBody>
      </p:sp>
    </p:spTree>
    <p:extLst>
      <p:ext uri="{BB962C8B-B14F-4D97-AF65-F5344CB8AC3E}">
        <p14:creationId xmlns:p14="http://schemas.microsoft.com/office/powerpoint/2010/main" val="1294895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726FD-382C-464C-A84A-4570767B6A2F}"/>
              </a:ext>
            </a:extLst>
          </p:cNvPr>
          <p:cNvSpPr>
            <a:spLocks noGrp="1"/>
          </p:cNvSpPr>
          <p:nvPr>
            <p:ph type="title"/>
          </p:nvPr>
        </p:nvSpPr>
        <p:spPr/>
        <p:txBody>
          <a:bodyPr/>
          <a:lstStyle/>
          <a:p>
            <a:r>
              <a:rPr lang="en-GB" dirty="0"/>
              <a:t>Domain situation</a:t>
            </a:r>
          </a:p>
        </p:txBody>
      </p:sp>
      <p:sp>
        <p:nvSpPr>
          <p:cNvPr id="3" name="Date Placeholder 2">
            <a:extLst>
              <a:ext uri="{FF2B5EF4-FFF2-40B4-BE49-F238E27FC236}">
                <a16:creationId xmlns:a16="http://schemas.microsoft.com/office/drawing/2014/main" id="{1957DC0F-E1CE-496B-8E47-DB0EFB573004}"/>
              </a:ext>
            </a:extLst>
          </p:cNvPr>
          <p:cNvSpPr>
            <a:spLocks noGrp="1"/>
          </p:cNvSpPr>
          <p:nvPr>
            <p:ph type="dt" sz="half" idx="10"/>
          </p:nvPr>
        </p:nvSpPr>
        <p:spPr/>
        <p:txBody>
          <a:bodyPr/>
          <a:lstStyle/>
          <a:p>
            <a:pPr>
              <a:defRPr/>
            </a:pPr>
            <a:fld id="{02E0DF35-7708-40F4-959E-BCCE36169801}"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CAEE1C3E-1A6D-468C-A229-A2A08BA922B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B0C5804-E35E-4C8B-8026-26F0EF8BAF8F}"/>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E851B05A-BEF4-4199-A847-3BE2BC4992BB}"/>
              </a:ext>
            </a:extLst>
          </p:cNvPr>
          <p:cNvSpPr txBox="1"/>
          <p:nvPr/>
        </p:nvSpPr>
        <p:spPr>
          <a:xfrm>
            <a:off x="323528" y="1556792"/>
            <a:ext cx="8363272"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Group of target users, their domain of interest, their questions, and their data</a:t>
            </a:r>
          </a:p>
          <a:p>
            <a:pPr marL="285750" indent="-285750" algn="l">
              <a:buFont typeface="Arial" panose="020B0604020202020204" pitchFamily="34" charset="0"/>
              <a:buChar char="•"/>
            </a:pPr>
            <a:r>
              <a:rPr lang="en-GB" sz="2000" i="0" dirty="0"/>
              <a:t>Usually has its own vocabulary for describing data and problems, and existing workflow</a:t>
            </a:r>
          </a:p>
          <a:p>
            <a:pPr marL="285750" indent="-285750" algn="l">
              <a:buFont typeface="Arial" panose="020B0604020202020204" pitchFamily="34" charset="0"/>
              <a:buChar char="•"/>
            </a:pPr>
            <a:r>
              <a:rPr lang="en-GB" sz="2000" i="0" dirty="0"/>
              <a:t>The public making medical decisions about their healthcare in the presence of uncertainty (sound familiar)</a:t>
            </a:r>
          </a:p>
          <a:p>
            <a:pPr marL="285750" indent="-285750" algn="l">
              <a:buFont typeface="Arial" panose="020B0604020202020204" pitchFamily="34" charset="0"/>
              <a:buChar char="•"/>
            </a:pPr>
            <a:r>
              <a:rPr lang="en-GB" sz="2000" i="0" dirty="0"/>
              <a:t>Methods used by designers to identify domain situation blocks include interviews, observations, or careful research about target users</a:t>
            </a:r>
          </a:p>
          <a:p>
            <a:pPr marL="285750" indent="-285750" algn="l">
              <a:buFont typeface="Arial" panose="020B0604020202020204" pitchFamily="34" charset="0"/>
              <a:buChar char="•"/>
            </a:pPr>
            <a:r>
              <a:rPr lang="en-GB" sz="2000" i="0" dirty="0"/>
              <a:t>Eliciting system requirements is not easy, even when you have unfettered access to target users fluent in the vocabulary</a:t>
            </a:r>
          </a:p>
          <a:p>
            <a:pPr marL="285750" indent="-285750" algn="l">
              <a:buFont typeface="Arial" panose="020B0604020202020204" pitchFamily="34" charset="0"/>
              <a:buChar char="•"/>
            </a:pPr>
            <a:r>
              <a:rPr lang="en-GB" sz="2000" i="0" dirty="0"/>
              <a:t>of the domain and immersed in its workflow</a:t>
            </a:r>
          </a:p>
          <a:p>
            <a:pPr marL="285750" indent="-285750" algn="l">
              <a:buFont typeface="Arial" panose="020B0604020202020204" pitchFamily="34" charset="0"/>
              <a:buChar char="•"/>
            </a:pPr>
            <a:r>
              <a:rPr lang="en-GB" sz="2000" i="0" dirty="0"/>
              <a:t>Asking users to simply introspect about their actions and needs is notoriously insufficient: what users say they do when reflecting on their past behaviour gives you an incomplete picture compared with what they actually do if you observe them.</a:t>
            </a:r>
          </a:p>
        </p:txBody>
      </p:sp>
    </p:spTree>
    <p:extLst>
      <p:ext uri="{BB962C8B-B14F-4D97-AF65-F5344CB8AC3E}">
        <p14:creationId xmlns:p14="http://schemas.microsoft.com/office/powerpoint/2010/main" val="82409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5E3E-4F62-47E6-A77F-071F2F45DEA3}"/>
              </a:ext>
            </a:extLst>
          </p:cNvPr>
          <p:cNvSpPr>
            <a:spLocks noGrp="1"/>
          </p:cNvSpPr>
          <p:nvPr>
            <p:ph type="title"/>
          </p:nvPr>
        </p:nvSpPr>
        <p:spPr/>
        <p:txBody>
          <a:bodyPr/>
          <a:lstStyle/>
          <a:p>
            <a:r>
              <a:rPr lang="en-GB" dirty="0"/>
              <a:t>Task and data abstraction</a:t>
            </a:r>
          </a:p>
        </p:txBody>
      </p:sp>
      <p:sp>
        <p:nvSpPr>
          <p:cNvPr id="3" name="Date Placeholder 2">
            <a:extLst>
              <a:ext uri="{FF2B5EF4-FFF2-40B4-BE49-F238E27FC236}">
                <a16:creationId xmlns:a16="http://schemas.microsoft.com/office/drawing/2014/main" id="{81067141-F30E-416A-ABDD-C0C56FE313C4}"/>
              </a:ext>
            </a:extLst>
          </p:cNvPr>
          <p:cNvSpPr>
            <a:spLocks noGrp="1"/>
          </p:cNvSpPr>
          <p:nvPr>
            <p:ph type="dt" sz="half" idx="10"/>
          </p:nvPr>
        </p:nvSpPr>
        <p:spPr/>
        <p:txBody>
          <a:bodyPr/>
          <a:lstStyle/>
          <a:p>
            <a:pPr>
              <a:defRPr/>
            </a:pPr>
            <a:fld id="{1676E773-689D-4A1B-B572-BE801798FD95}"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BD46DF05-A4A7-4915-AD21-7D85B36CEC7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755F5DD-23F3-4C78-8F69-8C1100DB290A}"/>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7" name="TextBox 6">
            <a:extLst>
              <a:ext uri="{FF2B5EF4-FFF2-40B4-BE49-F238E27FC236}">
                <a16:creationId xmlns:a16="http://schemas.microsoft.com/office/drawing/2014/main" id="{E60E2512-8643-40F1-A7BA-DE1EE080FC91}"/>
              </a:ext>
            </a:extLst>
          </p:cNvPr>
          <p:cNvSpPr txBox="1"/>
          <p:nvPr/>
        </p:nvSpPr>
        <p:spPr>
          <a:xfrm>
            <a:off x="323528" y="1556792"/>
            <a:ext cx="8363272" cy="4708981"/>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Abstract to a generic description</a:t>
            </a:r>
          </a:p>
          <a:p>
            <a:pPr marL="285750" indent="-285750" algn="l">
              <a:buFont typeface="Arial" panose="020B0604020202020204" pitchFamily="34" charset="0"/>
              <a:buChar char="•"/>
            </a:pPr>
            <a:r>
              <a:rPr lang="en-GB" sz="2000" i="0" dirty="0"/>
              <a:t>Saw how this works for identifying tasks</a:t>
            </a:r>
          </a:p>
          <a:p>
            <a:pPr marL="285750" indent="-285750" algn="l">
              <a:buFont typeface="Arial" panose="020B0604020202020204" pitchFamily="34" charset="0"/>
              <a:buChar char="•"/>
            </a:pPr>
            <a:r>
              <a:rPr lang="en-GB" sz="2000" i="0" dirty="0"/>
              <a:t>Selecting an abstract data block is a creative design step rather than simply an act of identification</a:t>
            </a:r>
          </a:p>
          <a:p>
            <a:pPr marL="285750" indent="-285750" algn="l">
              <a:buFont typeface="Arial" panose="020B0604020202020204" pitchFamily="34" charset="0"/>
              <a:buChar char="•"/>
            </a:pPr>
            <a:r>
              <a:rPr lang="en-GB" sz="2000" i="0" dirty="0"/>
              <a:t>Your goal is to determine which data type would support a visual representation that addresses the user’s problem</a:t>
            </a:r>
          </a:p>
          <a:p>
            <a:pPr marL="285750" indent="-285750" algn="l">
              <a:buFont typeface="Arial" panose="020B0604020202020204" pitchFamily="34" charset="0"/>
              <a:buChar char="•"/>
            </a:pPr>
            <a:r>
              <a:rPr lang="en-GB" sz="2000" i="0" dirty="0"/>
              <a:t>Many early web vis papers posited that solving the “lost in hyperspace” problem should be done by showing the searcher a visual representation of the topological structure of the web’s hyperlink connectivity graph</a:t>
            </a:r>
          </a:p>
          <a:p>
            <a:pPr marL="285750" indent="-285750" algn="l">
              <a:buFont typeface="Arial" panose="020B0604020202020204" pitchFamily="34" charset="0"/>
              <a:buChar char="•"/>
            </a:pPr>
            <a:r>
              <a:rPr lang="en-GB" sz="2000" i="0" dirty="0"/>
              <a:t>In fact, people do not need an internal mental representation of this extremely complex structure to find a page of interest</a:t>
            </a:r>
          </a:p>
          <a:p>
            <a:pPr marL="285750" indent="-285750" algn="l">
              <a:buFont typeface="Arial" panose="020B0604020202020204" pitchFamily="34" charset="0"/>
              <a:buChar char="•"/>
            </a:pPr>
            <a:r>
              <a:rPr lang="en-GB" sz="2000" i="0" dirty="0"/>
              <a:t>Thus, no matter how cleverly the information was visually encoded at the idiom design level, the resulting vis tools all incurred additional cognitive load for the user rather than reducing it</a:t>
            </a:r>
          </a:p>
        </p:txBody>
      </p:sp>
    </p:spTree>
    <p:extLst>
      <p:ext uri="{BB962C8B-B14F-4D97-AF65-F5344CB8AC3E}">
        <p14:creationId xmlns:p14="http://schemas.microsoft.com/office/powerpoint/2010/main" val="2431822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FAAF-72E3-4C19-B24D-583690FE2408}"/>
              </a:ext>
            </a:extLst>
          </p:cNvPr>
          <p:cNvSpPr>
            <a:spLocks noGrp="1"/>
          </p:cNvSpPr>
          <p:nvPr>
            <p:ph type="title"/>
          </p:nvPr>
        </p:nvSpPr>
        <p:spPr>
          <a:xfrm>
            <a:off x="3275856" y="233074"/>
            <a:ext cx="5410944" cy="620206"/>
          </a:xfrm>
        </p:spPr>
        <p:txBody>
          <a:bodyPr/>
          <a:lstStyle/>
          <a:p>
            <a:r>
              <a:rPr lang="en-GB" dirty="0"/>
              <a:t>Visual encoding and interaction idiom</a:t>
            </a:r>
          </a:p>
        </p:txBody>
      </p:sp>
      <p:sp>
        <p:nvSpPr>
          <p:cNvPr id="3" name="Date Placeholder 2">
            <a:extLst>
              <a:ext uri="{FF2B5EF4-FFF2-40B4-BE49-F238E27FC236}">
                <a16:creationId xmlns:a16="http://schemas.microsoft.com/office/drawing/2014/main" id="{E5802D55-6921-4B16-876D-B7AA7DE8EDFF}"/>
              </a:ext>
            </a:extLst>
          </p:cNvPr>
          <p:cNvSpPr>
            <a:spLocks noGrp="1"/>
          </p:cNvSpPr>
          <p:nvPr>
            <p:ph type="dt" sz="half" idx="10"/>
          </p:nvPr>
        </p:nvSpPr>
        <p:spPr/>
        <p:txBody>
          <a:bodyPr/>
          <a:lstStyle/>
          <a:p>
            <a:pPr>
              <a:defRPr/>
            </a:pPr>
            <a:fld id="{D8A98350-A8DC-452A-AE51-6FD4C475BA37}" type="datetime1">
              <a:rPr lang="en-GB" altLang="en-GB" smtClean="0"/>
              <a:t>07/02/2021</a:t>
            </a:fld>
            <a:endParaRPr lang="en-GB" altLang="en-GB" dirty="0"/>
          </a:p>
        </p:txBody>
      </p:sp>
      <p:sp>
        <p:nvSpPr>
          <p:cNvPr id="4" name="Footer Placeholder 3">
            <a:extLst>
              <a:ext uri="{FF2B5EF4-FFF2-40B4-BE49-F238E27FC236}">
                <a16:creationId xmlns:a16="http://schemas.microsoft.com/office/drawing/2014/main" id="{9C38900C-3725-44DA-A911-DC2780ACC5A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D1F4659-2ECA-4617-B9BA-9A69C80702D5}"/>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sp>
        <p:nvSpPr>
          <p:cNvPr id="6" name="TextBox 5">
            <a:extLst>
              <a:ext uri="{FF2B5EF4-FFF2-40B4-BE49-F238E27FC236}">
                <a16:creationId xmlns:a16="http://schemas.microsoft.com/office/drawing/2014/main" id="{44AB7143-26DA-487F-AF70-6FC992841DBE}"/>
              </a:ext>
            </a:extLst>
          </p:cNvPr>
          <p:cNvSpPr txBox="1"/>
          <p:nvPr/>
        </p:nvSpPr>
        <p:spPr>
          <a:xfrm>
            <a:off x="277812" y="1556792"/>
            <a:ext cx="8398644"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How to create and manipulate the visual representation of the abstract data block guided by the abstract tasks </a:t>
            </a:r>
          </a:p>
          <a:p>
            <a:pPr marL="742950" lvl="1" indent="-285750">
              <a:buFont typeface="Arial" panose="020B0604020202020204" pitchFamily="34" charset="0"/>
              <a:buChar char="•"/>
            </a:pPr>
            <a:r>
              <a:rPr lang="en-GB" sz="2000" i="0" dirty="0">
                <a:solidFill>
                  <a:srgbClr val="7629FF"/>
                </a:solidFill>
              </a:rPr>
              <a:t>Visual encoding</a:t>
            </a:r>
            <a:r>
              <a:rPr lang="en-GB" sz="2000" i="0" dirty="0"/>
              <a:t> idiom defines the picture that users see</a:t>
            </a:r>
          </a:p>
          <a:p>
            <a:pPr marL="742950" lvl="1" indent="-285750">
              <a:buFont typeface="Arial" panose="020B0604020202020204" pitchFamily="34" charset="0"/>
              <a:buChar char="•"/>
            </a:pPr>
            <a:r>
              <a:rPr lang="en-GB" sz="2000" i="0" dirty="0">
                <a:solidFill>
                  <a:srgbClr val="7629FF"/>
                </a:solidFill>
              </a:rPr>
              <a:t>Interaction idiom </a:t>
            </a:r>
            <a:r>
              <a:rPr lang="en-GB" sz="2000" i="0" dirty="0"/>
              <a:t>defines how users change what they see: dynamic manipulation of representation – move away from print</a:t>
            </a:r>
          </a:p>
          <a:p>
            <a:pPr marL="285750" indent="-285750">
              <a:buFont typeface="Arial" panose="020B0604020202020204" pitchFamily="34" charset="0"/>
              <a:buChar char="•"/>
            </a:pPr>
            <a:r>
              <a:rPr lang="en-GB" sz="2000" i="0" dirty="0"/>
              <a:t>Sometimes possible to separate these two decisions, but often they are so intertwined that they are combined</a:t>
            </a:r>
          </a:p>
          <a:p>
            <a:pPr marL="285750" indent="-285750">
              <a:buFont typeface="Arial" panose="020B0604020202020204" pitchFamily="34" charset="0"/>
              <a:buChar char="•"/>
            </a:pPr>
            <a:r>
              <a:rPr lang="en-GB" sz="2000" i="0" dirty="0"/>
              <a:t>Should make these decisions on the basis of understanding human abilities in visual perception, cognition and memory (see later lecture)</a:t>
            </a:r>
          </a:p>
          <a:p>
            <a:pPr marL="285750" indent="-285750">
              <a:buFont typeface="Arial" panose="020B0604020202020204" pitchFamily="34" charset="0"/>
              <a:buChar char="•"/>
            </a:pPr>
            <a:r>
              <a:rPr lang="en-GB" sz="2000" i="0" dirty="0"/>
              <a:t>Sometimes useful to provide user choice over the idiom, if it can be done without overwhelming them</a:t>
            </a:r>
          </a:p>
          <a:p>
            <a:pPr marL="285750" indent="-285750">
              <a:buFont typeface="Arial" panose="020B0604020202020204" pitchFamily="34" charset="0"/>
              <a:buChar char="•"/>
            </a:pPr>
            <a:endParaRPr lang="en-GB" sz="2000" i="0" dirty="0"/>
          </a:p>
        </p:txBody>
      </p:sp>
    </p:spTree>
    <p:extLst>
      <p:ext uri="{BB962C8B-B14F-4D97-AF65-F5344CB8AC3E}">
        <p14:creationId xmlns:p14="http://schemas.microsoft.com/office/powerpoint/2010/main" val="9261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C8BB-B789-4056-B9E3-90D5BE8F01AF}"/>
              </a:ext>
            </a:extLst>
          </p:cNvPr>
          <p:cNvSpPr>
            <a:spLocks noGrp="1"/>
          </p:cNvSpPr>
          <p:nvPr>
            <p:ph type="title"/>
          </p:nvPr>
        </p:nvSpPr>
        <p:spPr/>
        <p:txBody>
          <a:bodyPr/>
          <a:lstStyle/>
          <a:p>
            <a:r>
              <a:rPr lang="en-GB" dirty="0"/>
              <a:t>Word Tree</a:t>
            </a:r>
          </a:p>
        </p:txBody>
      </p:sp>
      <p:sp>
        <p:nvSpPr>
          <p:cNvPr id="3" name="Date Placeholder 2">
            <a:extLst>
              <a:ext uri="{FF2B5EF4-FFF2-40B4-BE49-F238E27FC236}">
                <a16:creationId xmlns:a16="http://schemas.microsoft.com/office/drawing/2014/main" id="{33398E86-3EE9-4948-91FA-580BD494CF98}"/>
              </a:ext>
            </a:extLst>
          </p:cNvPr>
          <p:cNvSpPr>
            <a:spLocks noGrp="1"/>
          </p:cNvSpPr>
          <p:nvPr>
            <p:ph type="dt" sz="half" idx="10"/>
          </p:nvPr>
        </p:nvSpPr>
        <p:spPr/>
        <p:txBody>
          <a:bodyPr/>
          <a:lstStyle/>
          <a:p>
            <a:pPr>
              <a:defRPr/>
            </a:pPr>
            <a:fld id="{3F8CB216-EDE8-49CE-B729-CA3D8376D0E2}"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6C2F1915-1388-4522-8655-21F5D93F273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1877E93-0914-4B61-9F3E-AFEF25A5E274}"/>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pic>
        <p:nvPicPr>
          <p:cNvPr id="7" name="Picture 6">
            <a:extLst>
              <a:ext uri="{FF2B5EF4-FFF2-40B4-BE49-F238E27FC236}">
                <a16:creationId xmlns:a16="http://schemas.microsoft.com/office/drawing/2014/main" id="{9FA00730-133E-483E-89F4-F0265D61BC2D}"/>
              </a:ext>
            </a:extLst>
          </p:cNvPr>
          <p:cNvPicPr>
            <a:picLocks noChangeAspect="1"/>
          </p:cNvPicPr>
          <p:nvPr/>
        </p:nvPicPr>
        <p:blipFill>
          <a:blip r:embed="rId2"/>
          <a:stretch>
            <a:fillRect/>
          </a:stretch>
        </p:blipFill>
        <p:spPr>
          <a:xfrm>
            <a:off x="323528" y="1400258"/>
            <a:ext cx="7956376" cy="3226562"/>
          </a:xfrm>
          <a:prstGeom prst="rect">
            <a:avLst/>
          </a:prstGeom>
        </p:spPr>
      </p:pic>
      <p:sp>
        <p:nvSpPr>
          <p:cNvPr id="8" name="TextBox 7">
            <a:extLst>
              <a:ext uri="{FF2B5EF4-FFF2-40B4-BE49-F238E27FC236}">
                <a16:creationId xmlns:a16="http://schemas.microsoft.com/office/drawing/2014/main" id="{6BE4AD2F-169A-4BC7-9B56-027B747D3B60}"/>
              </a:ext>
            </a:extLst>
          </p:cNvPr>
          <p:cNvSpPr txBox="1"/>
          <p:nvPr/>
        </p:nvSpPr>
        <p:spPr>
          <a:xfrm>
            <a:off x="277812" y="4869160"/>
            <a:ext cx="8254628" cy="1200329"/>
          </a:xfrm>
          <a:prstGeom prst="rect">
            <a:avLst/>
          </a:prstGeom>
          <a:noFill/>
        </p:spPr>
        <p:txBody>
          <a:bodyPr wrap="square" rtlCol="0">
            <a:spAutoFit/>
          </a:bodyPr>
          <a:lstStyle/>
          <a:p>
            <a:pPr marL="285750" indent="-285750" algn="l">
              <a:buFont typeface="Arial" panose="020B0604020202020204" pitchFamily="34" charset="0"/>
              <a:buChar char="•"/>
            </a:pPr>
            <a:r>
              <a:rPr lang="en-GB" i="0" dirty="0">
                <a:solidFill>
                  <a:srgbClr val="7629FF"/>
                </a:solidFill>
                <a:latin typeface="URWBookmanL-Ligh"/>
              </a:rPr>
              <a:t>V</a:t>
            </a:r>
            <a:r>
              <a:rPr lang="en-GB" sz="1800" b="0" i="0" u="none" strike="noStrike" baseline="0" dirty="0">
                <a:solidFill>
                  <a:srgbClr val="7629FF"/>
                </a:solidFill>
                <a:latin typeface="URWBookmanL-Ligh"/>
              </a:rPr>
              <a:t>isual encoding </a:t>
            </a:r>
            <a:r>
              <a:rPr lang="en-GB" sz="1800" b="0" i="0" u="none" strike="noStrike" baseline="0" dirty="0">
                <a:latin typeface="URWBookmanL-Ligh"/>
              </a:rPr>
              <a:t>idiom of a hierarchical tree representation of keywords laid out horizontally, preserving information about the context of their use within the original text</a:t>
            </a:r>
          </a:p>
          <a:p>
            <a:pPr marL="285750" indent="-285750" algn="l">
              <a:buFont typeface="Arial" panose="020B0604020202020204" pitchFamily="34" charset="0"/>
              <a:buChar char="•"/>
            </a:pPr>
            <a:r>
              <a:rPr lang="en-GB" sz="1800" b="0" i="0" u="none" strike="noStrike" baseline="0" dirty="0">
                <a:solidFill>
                  <a:srgbClr val="7629FF"/>
                </a:solidFill>
                <a:latin typeface="URWBookmanL-Ligh"/>
              </a:rPr>
              <a:t>Interaction</a:t>
            </a:r>
            <a:r>
              <a:rPr lang="en-GB" sz="1800" b="0" i="0" u="none" strike="noStrike" baseline="0" dirty="0">
                <a:latin typeface="URWBookmanL-Ligh"/>
              </a:rPr>
              <a:t> idiom of navigation based on keyword selection.</a:t>
            </a:r>
            <a:endParaRPr lang="en-GB" sz="2000" i="0" dirty="0"/>
          </a:p>
        </p:txBody>
      </p:sp>
    </p:spTree>
    <p:extLst>
      <p:ext uri="{BB962C8B-B14F-4D97-AF65-F5344CB8AC3E}">
        <p14:creationId xmlns:p14="http://schemas.microsoft.com/office/powerpoint/2010/main" val="19026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F70F-AEE9-415C-A8CF-3A7ECF4131A1}"/>
              </a:ext>
            </a:extLst>
          </p:cNvPr>
          <p:cNvSpPr>
            <a:spLocks noGrp="1"/>
          </p:cNvSpPr>
          <p:nvPr>
            <p:ph type="title"/>
          </p:nvPr>
        </p:nvSpPr>
        <p:spPr/>
        <p:txBody>
          <a:bodyPr/>
          <a:lstStyle/>
          <a:p>
            <a:r>
              <a:rPr lang="en-GB" dirty="0"/>
              <a:t>Algorithm</a:t>
            </a:r>
          </a:p>
        </p:txBody>
      </p:sp>
      <p:sp>
        <p:nvSpPr>
          <p:cNvPr id="3" name="Date Placeholder 2">
            <a:extLst>
              <a:ext uri="{FF2B5EF4-FFF2-40B4-BE49-F238E27FC236}">
                <a16:creationId xmlns:a16="http://schemas.microsoft.com/office/drawing/2014/main" id="{9FAD82C2-4008-448B-AA2B-4C04AA3F44E1}"/>
              </a:ext>
            </a:extLst>
          </p:cNvPr>
          <p:cNvSpPr>
            <a:spLocks noGrp="1"/>
          </p:cNvSpPr>
          <p:nvPr>
            <p:ph type="dt" sz="half" idx="10"/>
          </p:nvPr>
        </p:nvSpPr>
        <p:spPr/>
        <p:txBody>
          <a:bodyPr/>
          <a:lstStyle/>
          <a:p>
            <a:pPr>
              <a:defRPr/>
            </a:pPr>
            <a:fld id="{191CBCBA-C23F-4853-8DCE-723AB9C12C0B}" type="datetime1">
              <a:rPr lang="en-GB" altLang="en-GB" smtClean="0"/>
              <a:t>07/02/2021</a:t>
            </a:fld>
            <a:endParaRPr lang="en-GB" altLang="en-GB"/>
          </a:p>
        </p:txBody>
      </p:sp>
      <p:sp>
        <p:nvSpPr>
          <p:cNvPr id="4" name="Footer Placeholder 3">
            <a:extLst>
              <a:ext uri="{FF2B5EF4-FFF2-40B4-BE49-F238E27FC236}">
                <a16:creationId xmlns:a16="http://schemas.microsoft.com/office/drawing/2014/main" id="{84BB91F5-A7E0-4BA7-A01A-0E8C4D6551D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EF9A2B0-0319-47AD-B494-D153456F1013}"/>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FDC214AF-097C-416E-A6F1-2267E28B4037}"/>
              </a:ext>
            </a:extLst>
          </p:cNvPr>
          <p:cNvSpPr txBox="1"/>
          <p:nvPr/>
        </p:nvSpPr>
        <p:spPr>
          <a:xfrm>
            <a:off x="277812" y="1484784"/>
            <a:ext cx="8326636"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innermost level involves all of the design choices involved in choosing or creating an algorithm</a:t>
            </a:r>
          </a:p>
          <a:p>
            <a:pPr marL="285750" indent="-285750" algn="l">
              <a:buFont typeface="Arial" panose="020B0604020202020204" pitchFamily="34" charset="0"/>
              <a:buChar char="•"/>
            </a:pPr>
            <a:r>
              <a:rPr lang="en-GB" sz="2000" i="0" dirty="0"/>
              <a:t>The goal is to efficiently handle the visual encoding and interaction idioms that you chose in the previous level</a:t>
            </a:r>
          </a:p>
          <a:p>
            <a:pPr marL="285750" indent="-285750" algn="l">
              <a:buFont typeface="Arial" panose="020B0604020202020204" pitchFamily="34" charset="0"/>
              <a:buChar char="•"/>
            </a:pPr>
            <a:r>
              <a:rPr lang="en-GB" sz="2000" i="0" dirty="0"/>
              <a:t>In this course we will primarily use existing algorithms</a:t>
            </a:r>
          </a:p>
          <a:p>
            <a:pPr marL="285750" indent="-285750" algn="l">
              <a:buFont typeface="Arial" panose="020B0604020202020204" pitchFamily="34" charset="0"/>
              <a:buChar char="•"/>
            </a:pPr>
            <a:r>
              <a:rPr lang="en-GB" sz="2000" i="0" dirty="0"/>
              <a:t>For example, one visual encoding idiom for creating images from a three-dimensional field of measurements, such as MRI scans, is direct volume rendering. </a:t>
            </a:r>
          </a:p>
          <a:p>
            <a:pPr marL="285750" indent="-285750" algn="l">
              <a:buFont typeface="Arial" panose="020B0604020202020204" pitchFamily="34" charset="0"/>
              <a:buChar char="•"/>
            </a:pPr>
            <a:r>
              <a:rPr lang="en-GB" sz="2000" i="0" dirty="0"/>
              <a:t>Many different algorithms have been proposed: including ray casting, splatting, and texture mapping. </a:t>
            </a:r>
          </a:p>
          <a:p>
            <a:pPr marL="285750" indent="-285750" algn="l">
              <a:buFont typeface="Arial" panose="020B0604020202020204" pitchFamily="34" charset="0"/>
              <a:buChar char="•"/>
            </a:pPr>
            <a:r>
              <a:rPr lang="en-GB" sz="2000" i="0" dirty="0"/>
              <a:t>Evaluate based on measures such as the speed of the computation, how much computer memory is required, and whether the resulting image is an exact match with the specified visual encoding idiom or just an approximation</a:t>
            </a:r>
          </a:p>
        </p:txBody>
      </p:sp>
    </p:spTree>
    <p:extLst>
      <p:ext uri="{BB962C8B-B14F-4D97-AF65-F5344CB8AC3E}">
        <p14:creationId xmlns:p14="http://schemas.microsoft.com/office/powerpoint/2010/main" val="4004696963"/>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8417</TotalTime>
  <Words>1510</Words>
  <Application>Microsoft Office PowerPoint</Application>
  <PresentationFormat>On-screen Show (4:3)</PresentationFormat>
  <Paragraphs>131</Paragraphs>
  <Slides>18</Slides>
  <Notes>1</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18</vt:i4>
      </vt:variant>
    </vt:vector>
  </HeadingPairs>
  <TitlesOfParts>
    <vt:vector size="32" baseType="lpstr">
      <vt:lpstr>NimbusSanL-Bold</vt:lpstr>
      <vt:lpstr>Sanchez</vt:lpstr>
      <vt:lpstr>Sanchez Regular</vt:lpstr>
      <vt:lpstr>URWBookmanL-Ligh</vt:lpstr>
      <vt:lpstr>Arial</vt:lpstr>
      <vt:lpstr>Calibri</vt:lpstr>
      <vt:lpstr>Courier New</vt:lpstr>
      <vt:lpstr>Wingdings</vt:lpstr>
      <vt:lpstr>Default Design</vt:lpstr>
      <vt:lpstr>1_Default Design</vt:lpstr>
      <vt:lpstr>1_University of Bristol (Main URL)</vt:lpstr>
      <vt:lpstr>Office Theme</vt:lpstr>
      <vt:lpstr>2_University of Bristol (Main URL)</vt:lpstr>
      <vt:lpstr>1_Office Theme</vt:lpstr>
      <vt:lpstr>Visual Analytics: Validation</vt:lpstr>
      <vt:lpstr>Overview</vt:lpstr>
      <vt:lpstr>Why validate?</vt:lpstr>
      <vt:lpstr>Four levels of design</vt:lpstr>
      <vt:lpstr>Domain situation</vt:lpstr>
      <vt:lpstr>Task and data abstraction</vt:lpstr>
      <vt:lpstr>Visual encoding and interaction idiom</vt:lpstr>
      <vt:lpstr>Word Tree</vt:lpstr>
      <vt:lpstr>Algorithm</vt:lpstr>
      <vt:lpstr>Threats to validity</vt:lpstr>
      <vt:lpstr>Validating against threats</vt:lpstr>
      <vt:lpstr>Domain validation</vt:lpstr>
      <vt:lpstr>Abstraction validation</vt:lpstr>
      <vt:lpstr>Idiom validation</vt:lpstr>
      <vt:lpstr>Algorithm validation</vt:lpstr>
      <vt:lpstr>Case study: MatrixExplorer</vt:lpstr>
      <vt:lpstr>Validation</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110</cp:revision>
  <dcterms:created xsi:type="dcterms:W3CDTF">2007-11-16T13:56:05Z</dcterms:created>
  <dcterms:modified xsi:type="dcterms:W3CDTF">2021-02-07T14:21:49Z</dcterms:modified>
</cp:coreProperties>
</file>